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5" r:id="rId42"/>
    <p:sldId id="296" r:id="rId43"/>
    <p:sldId id="298" r:id="rId44"/>
    <p:sldId id="299" r:id="rId45"/>
    <p:sldId id="300" r:id="rId46"/>
    <p:sldId id="305" r:id="rId47"/>
    <p:sldId id="306" r:id="rId48"/>
    <p:sldId id="307" r:id="rId49"/>
    <p:sldId id="308" r:id="rId50"/>
    <p:sldId id="301" r:id="rId51"/>
    <p:sldId id="302" r:id="rId52"/>
    <p:sldId id="303" r:id="rId53"/>
    <p:sldId id="30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299" autoAdjust="0"/>
  </p:normalViewPr>
  <p:slideViewPr>
    <p:cSldViewPr snapToGrid="0">
      <p:cViewPr varScale="1">
        <p:scale>
          <a:sx n="40" d="100"/>
          <a:sy n="40" d="100"/>
        </p:scale>
        <p:origin x="117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397D1-415B-4E23-92C1-F2D1AEBCF720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DA74C-B363-4C8D-BA60-0811574AC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HIV: Virus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1983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Robert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Francoise,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AIDS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1981</a:t>
            </a:r>
          </a:p>
          <a:p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HIV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AIDS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HIV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AIDS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7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Vỏ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gp120, gp41).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Vỏ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p17,p24)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Bộ</a:t>
            </a:r>
            <a:r>
              <a:rPr lang="en-US" baseline="0" dirty="0" smtClean="0"/>
              <a:t> gen (ARN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protein)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Lưu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p24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HIV.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73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HIV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, HIV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HIV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retrovirus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, ở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nhẹ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nổi</a:t>
            </a:r>
            <a:r>
              <a:rPr lang="en-US" baseline="0" dirty="0" smtClean="0"/>
              <a:t> ban, </a:t>
            </a:r>
            <a:r>
              <a:rPr lang="en-US" baseline="0" dirty="0" err="1" smtClean="0"/>
              <a:t>nổi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CD4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CD4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lương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TCD4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lao</a:t>
            </a:r>
            <a:r>
              <a:rPr lang="en-US" baseline="0" dirty="0" smtClean="0"/>
              <a:t>, zona,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long,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miệng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phổi</a:t>
            </a:r>
            <a:r>
              <a:rPr lang="en-US" baseline="0" dirty="0" smtClean="0"/>
              <a:t> do PCP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CD4 </a:t>
            </a:r>
            <a:r>
              <a:rPr lang="en-US" baseline="0" dirty="0" err="1" smtClean="0"/>
              <a:t>tiệm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ngưỡng</a:t>
            </a:r>
            <a:r>
              <a:rPr lang="en-US" baseline="0" dirty="0" smtClean="0"/>
              <a:t> 200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AIDS,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9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HIV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AIDS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5-10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chậm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10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15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80%,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chậm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20%.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69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HIV </a:t>
            </a:r>
            <a:r>
              <a:rPr lang="en-US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qua 4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HIV RNA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HIV.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baseline="0" dirty="0" smtClean="0"/>
              <a:t>HIV RNA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lực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5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; K </a:t>
            </a:r>
            <a:r>
              <a:rPr lang="en-US" baseline="0" dirty="0" err="1" smtClean="0"/>
              <a:t>cổ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lympho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hodkin</a:t>
            </a:r>
            <a:endParaRPr lang="en-US" baseline="0" dirty="0" smtClean="0"/>
          </a:p>
          <a:p>
            <a:r>
              <a:rPr lang="en-US" baseline="0" dirty="0" smtClean="0"/>
              <a:t>AIDS=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HIV =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77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Giảm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ARV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cvHIV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63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NAT: </a:t>
            </a:r>
            <a:r>
              <a:rPr lang="en-US" baseline="0" dirty="0" err="1" smtClean="0"/>
              <a:t>nuleoic</a:t>
            </a:r>
            <a:r>
              <a:rPr lang="en-US" baseline="0" dirty="0" smtClean="0"/>
              <a:t> acid testing: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virus HIV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10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20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ELISA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4: p24+EIA: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HIV</a:t>
            </a:r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Elisa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nháat</a:t>
            </a:r>
            <a:r>
              <a:rPr lang="en-US" baseline="0" dirty="0" smtClean="0"/>
              <a:t> 50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3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HIV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VN.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15-30 </a:t>
            </a:r>
            <a:r>
              <a:rPr lang="en-US" baseline="0" dirty="0" err="1" smtClean="0"/>
              <a:t>phủt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ELISA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tùy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07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18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PCR HIV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PCR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Lý</a:t>
            </a:r>
            <a:r>
              <a:rPr lang="en-US" baseline="0" dirty="0" smtClean="0"/>
              <a:t> do ta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PCR HIV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ELISA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PCR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4-6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18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HIV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1 test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2 test </a:t>
            </a:r>
            <a:r>
              <a:rPr lang="en-US" baseline="0" dirty="0" err="1" smtClean="0"/>
              <a:t>elisa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2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virus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0%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U=U,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lương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 </a:t>
            </a:r>
            <a:r>
              <a:rPr lang="en-US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WHO, 2017, HIV/AIDS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Châu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trắng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Việt</a:t>
            </a:r>
            <a:r>
              <a:rPr lang="en-US" baseline="0" dirty="0" smtClean="0"/>
              <a:t> Nam </a:t>
            </a:r>
            <a:r>
              <a:rPr lang="en-US" baseline="0" dirty="0" err="1" smtClean="0"/>
              <a:t>nằm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</a:t>
            </a:r>
            <a:r>
              <a:rPr lang="en-US" baseline="0" dirty="0" smtClean="0"/>
              <a:t> cam </a:t>
            </a:r>
            <a:r>
              <a:rPr lang="en-US" baseline="0" dirty="0" err="1" smtClean="0"/>
              <a:t>nhạt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2017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0.3%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44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CD4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CD4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HIV. </a:t>
            </a:r>
          </a:p>
          <a:p>
            <a:r>
              <a:rPr lang="en-US" baseline="0" dirty="0" smtClean="0"/>
              <a:t>Theo </a:t>
            </a:r>
            <a:r>
              <a:rPr lang="en-US" baseline="0" dirty="0" err="1" smtClean="0"/>
              <a:t>khuyến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VN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: 2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1 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2 N ( </a:t>
            </a:r>
            <a:r>
              <a:rPr lang="en-US" baseline="0" dirty="0" err="1" smtClean="0"/>
              <a:t>chắc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2NRTI+NNRTI).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61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1N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TDF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AZT.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2N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NVP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EFV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36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Việt</a:t>
            </a:r>
            <a:r>
              <a:rPr lang="en-US" baseline="0" dirty="0" smtClean="0"/>
              <a:t> Nam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bậc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19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(TDF + 3TC/FTV + EFV).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bậc</a:t>
            </a:r>
            <a:r>
              <a:rPr lang="en-US" baseline="0" dirty="0" smtClean="0"/>
              <a:t> 2: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bậc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10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.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2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LPV/r: </a:t>
            </a:r>
            <a:r>
              <a:rPr lang="en-US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men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02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HIV.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4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nhẹ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hấp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X </a:t>
            </a:r>
            <a:r>
              <a:rPr lang="en-US" baseline="0" dirty="0" err="1" smtClean="0"/>
              <a:t>quang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kẽ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nấm</a:t>
            </a:r>
            <a:r>
              <a:rPr lang="en-US" baseline="0" dirty="0" smtClean="0"/>
              <a:t> PCP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đào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nhuộm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bạc</a:t>
            </a:r>
            <a:r>
              <a:rPr lang="en-US" baseline="0" dirty="0" smtClean="0"/>
              <a:t>/ </a:t>
            </a:r>
            <a:r>
              <a:rPr lang="en-US" baseline="0" dirty="0" err="1" smtClean="0"/>
              <a:t>miễn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huỳnh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gânf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htuaatj</a:t>
            </a:r>
            <a:r>
              <a:rPr lang="en-US" baseline="0" dirty="0" smtClean="0"/>
              <a:t> PCR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PCP.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18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tay</a:t>
            </a:r>
            <a:r>
              <a:rPr lang="en-US" baseline="0" dirty="0" smtClean="0"/>
              <a:t>: TMP-SMX.</a:t>
            </a:r>
          </a:p>
          <a:p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PCP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chẩn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32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Crytoccocus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neoforman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LÀ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hạt</a:t>
            </a:r>
            <a:r>
              <a:rPr lang="en-US" baseline="0" dirty="0" smtClean="0"/>
              <a:t> men </a:t>
            </a:r>
            <a:r>
              <a:rPr lang="en-US" baseline="0" dirty="0" err="1" smtClean="0"/>
              <a:t>vách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nhuộm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tủy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ktv</a:t>
            </a:r>
            <a:r>
              <a:rPr lang="en-US" baseline="0" dirty="0" smtClean="0"/>
              <a:t> hay do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Crytoccocus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tủy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5-10p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nấm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Crytoccocus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neoforman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8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qua 3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Tấn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Củng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CD4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200.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86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Talaromyces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marneffei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b="0" dirty="0" err="1" smtClean="0"/>
              <a:t>Dạng</a:t>
            </a:r>
            <a:r>
              <a:rPr lang="en-US" b="0" baseline="0" dirty="0" smtClean="0"/>
              <a:t> sang </a:t>
            </a:r>
            <a:r>
              <a:rPr lang="en-US" b="0" baseline="0" dirty="0" err="1" smtClean="0"/>
              <a:t>thương</a:t>
            </a:r>
            <a:r>
              <a:rPr lang="en-US" b="0" baseline="0" dirty="0" smtClean="0"/>
              <a:t> da </a:t>
            </a:r>
            <a:r>
              <a:rPr lang="en-US" b="0" baseline="0" dirty="0" err="1" smtClean="0"/>
              <a:t>gợi</a:t>
            </a:r>
            <a:r>
              <a:rPr lang="en-US" b="0" baseline="0" dirty="0" smtClean="0"/>
              <a:t> ý </a:t>
            </a:r>
            <a:r>
              <a:rPr lang="en-US" b="0" baseline="0" dirty="0" err="1" smtClean="0"/>
              <a:t>nhiều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đến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bệnh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lưu</a:t>
            </a:r>
            <a:r>
              <a:rPr lang="en-US" b="0" baseline="0" dirty="0" smtClean="0"/>
              <a:t> ý sang </a:t>
            </a:r>
            <a:r>
              <a:rPr lang="en-US" b="0" baseline="0" dirty="0" err="1" smtClean="0"/>
              <a:t>thương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hoại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tử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trung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tâm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xuất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đầu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tiên</a:t>
            </a:r>
            <a:r>
              <a:rPr lang="en-US" b="0" baseline="0" dirty="0" smtClean="0"/>
              <a:t> ở </a:t>
            </a:r>
            <a:r>
              <a:rPr lang="en-US" b="0" baseline="0" dirty="0" err="1" smtClean="0"/>
              <a:t>mặt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sau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lan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toàn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thân</a:t>
            </a:r>
            <a:r>
              <a:rPr lang="en-US" b="0" baseline="0" dirty="0" smtClean="0"/>
              <a:t>.</a:t>
            </a: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0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HIV_AIDS ở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 </a:t>
            </a:r>
          </a:p>
          <a:p>
            <a:r>
              <a:rPr lang="en-US" baseline="0" dirty="0" err="1" smtClean="0"/>
              <a:t>Cột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2007,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endParaRPr lang="en-US" baseline="0" dirty="0" smtClean="0"/>
          </a:p>
          <a:p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2013,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 do AIDS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82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Chuẩn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đoán</a:t>
            </a:r>
            <a:r>
              <a:rPr lang="en-US" b="0" baseline="0" dirty="0" smtClean="0"/>
              <a:t> = </a:t>
            </a:r>
            <a:r>
              <a:rPr lang="en-US" b="0" baseline="0" dirty="0" err="1" smtClean="0"/>
              <a:t>xn</a:t>
            </a:r>
            <a:r>
              <a:rPr lang="en-US" b="0" baseline="0" dirty="0" smtClean="0"/>
              <a:t> vi </a:t>
            </a:r>
            <a:r>
              <a:rPr lang="en-US" b="0" baseline="0" dirty="0" err="1" smtClean="0"/>
              <a:t>sinh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soi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thì</a:t>
            </a:r>
            <a:r>
              <a:rPr lang="en-US" b="0" baseline="0" dirty="0" smtClean="0"/>
              <a:t> ta </a:t>
            </a:r>
            <a:r>
              <a:rPr lang="en-US" b="0" baseline="0" dirty="0" err="1" smtClean="0"/>
              <a:t>thấy</a:t>
            </a:r>
            <a:r>
              <a:rPr lang="en-US" b="0" baseline="0" dirty="0" smtClean="0"/>
              <a:t> </a:t>
            </a:r>
            <a:r>
              <a:rPr lang="en-US" b="1" baseline="0" dirty="0" err="1" smtClean="0"/>
              <a:t>tb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nấm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hạt</a:t>
            </a:r>
            <a:r>
              <a:rPr lang="en-US" b="1" baseline="0" dirty="0" smtClean="0"/>
              <a:t> men </a:t>
            </a:r>
            <a:r>
              <a:rPr lang="en-US" b="1" baseline="0" dirty="0" err="1" smtClean="0"/>
              <a:t>trong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vào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ngoài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tế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bào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cấy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trên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môi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trường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máu</a:t>
            </a:r>
            <a:r>
              <a:rPr lang="en-US" b="0" baseline="0" dirty="0" smtClean="0"/>
              <a:t>, </a:t>
            </a:r>
            <a:r>
              <a:rPr lang="en-US" b="1" baseline="0" dirty="0" err="1" smtClean="0"/>
              <a:t>tiết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sắc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tố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đỏ</a:t>
            </a:r>
            <a:r>
              <a:rPr lang="en-US" b="0" baseline="0" dirty="0" smtClean="0"/>
              <a:t>, ta </a:t>
            </a:r>
            <a:r>
              <a:rPr lang="en-US" b="0" baseline="0" dirty="0" err="1" smtClean="0"/>
              <a:t>có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thể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lấy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mãu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như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máu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dịch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tủy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tủy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xương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mủ</a:t>
            </a:r>
            <a:r>
              <a:rPr lang="en-US" b="0" baseline="0" dirty="0" smtClean="0"/>
              <a:t>.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5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Gòm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1 </a:t>
            </a:r>
            <a:r>
              <a:rPr lang="en-US" baseline="0" dirty="0" err="1" smtClean="0"/>
              <a:t>Tấn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endParaRPr lang="en-US" baseline="0" dirty="0" smtClean="0"/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Củng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endParaRPr lang="en-US" baseline="0" dirty="0" smtClean="0"/>
          </a:p>
          <a:p>
            <a:r>
              <a:rPr lang="en-US" baseline="0" dirty="0" smtClean="0"/>
              <a:t>3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Amphotericin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39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nhẹ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giật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chụp</a:t>
            </a:r>
            <a:r>
              <a:rPr lang="en-US" baseline="0" dirty="0" smtClean="0"/>
              <a:t> MRI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ổ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91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bước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10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07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HIV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9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bi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HIV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2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HIV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3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HIV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ở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¾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5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bố</a:t>
            </a:r>
            <a:r>
              <a:rPr lang="en-US" baseline="0" dirty="0" smtClean="0"/>
              <a:t> HIV_AIDS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2013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50%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30-39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20-29</a:t>
            </a:r>
          </a:p>
          <a:p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7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2017: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60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HIV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ARV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endParaRPr lang="en-US" baseline="0" dirty="0" smtClean="0"/>
          </a:p>
          <a:p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song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kiêm</a:t>
            </a:r>
            <a:r>
              <a:rPr lang="en-US" baseline="0" dirty="0" smtClean="0"/>
              <a:t> ma </a:t>
            </a:r>
            <a:r>
              <a:rPr lang="en-US" baseline="0" dirty="0" err="1" smtClean="0"/>
              <a:t>túy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9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chích</a:t>
            </a:r>
            <a:r>
              <a:rPr lang="en-US" baseline="0" dirty="0" smtClean="0"/>
              <a:t> ma </a:t>
            </a:r>
            <a:r>
              <a:rPr lang="en-US" baseline="0" dirty="0" err="1" smtClean="0"/>
              <a:t>túy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5.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7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Retrovirus: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Vât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Lympho</a:t>
            </a:r>
            <a:r>
              <a:rPr lang="en-US" baseline="0" dirty="0" smtClean="0"/>
              <a:t> T CD4.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A74C-B363-4C8D-BA60-0811574AC4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3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7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5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0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3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70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4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7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29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3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51966-9E64-48B2-B12C-E699125F7713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5899-B2D0-445B-95C7-57DCD833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4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06" y="0"/>
            <a:ext cx="972878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4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93" y="0"/>
            <a:ext cx="9538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31" y="0"/>
            <a:ext cx="961333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3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69" y="0"/>
            <a:ext cx="970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6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80" y="0"/>
            <a:ext cx="9521626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9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8409"/>
            <a:ext cx="9599357" cy="66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34" y="0"/>
            <a:ext cx="9848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5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07" y="0"/>
            <a:ext cx="959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90" y="0"/>
            <a:ext cx="964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7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82" y="0"/>
            <a:ext cx="9729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29" y="0"/>
            <a:ext cx="9694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4" y="0"/>
            <a:ext cx="9735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12" y="0"/>
            <a:ext cx="962547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-82774"/>
            <a:ext cx="9601000" cy="69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81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17" y="0"/>
            <a:ext cx="968616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30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23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85" y="0"/>
            <a:ext cx="9833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64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-16833"/>
            <a:ext cx="9653763" cy="68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88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37" y="0"/>
            <a:ext cx="9630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29" y="0"/>
            <a:ext cx="970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4132"/>
            <a:ext cx="9568870" cy="68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6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7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71" y="0"/>
            <a:ext cx="9689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96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-12923"/>
            <a:ext cx="9697261" cy="68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4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07" y="0"/>
            <a:ext cx="9599993" cy="68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49" y="-22913"/>
            <a:ext cx="9835151" cy="68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-24150"/>
            <a:ext cx="9833392" cy="688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5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-25992"/>
            <a:ext cx="9830781" cy="68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03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9" y="38556"/>
            <a:ext cx="9617475" cy="681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43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79" y="3409948"/>
            <a:ext cx="15241" cy="38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79" y="3562348"/>
            <a:ext cx="15241" cy="38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8366"/>
            <a:ext cx="9684328" cy="67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78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-11584"/>
            <a:ext cx="9448800" cy="67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6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2" y="0"/>
            <a:ext cx="9510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06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31" y="133350"/>
            <a:ext cx="9507676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8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71" y="0"/>
            <a:ext cx="9804479" cy="69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4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4424"/>
            <a:ext cx="9563403" cy="68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95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09" y="0"/>
            <a:ext cx="969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30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28" y="0"/>
            <a:ext cx="9642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89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19" y="0"/>
            <a:ext cx="9426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98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43766"/>
            <a:ext cx="9394842" cy="68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9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79" y="3421379"/>
            <a:ext cx="15241" cy="1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779" y="3573779"/>
            <a:ext cx="15241" cy="15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84" y="0"/>
            <a:ext cx="965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37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41" y="0"/>
            <a:ext cx="97347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97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31" y="1"/>
            <a:ext cx="9826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73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80" y="0"/>
            <a:ext cx="97104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02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32" y="0"/>
            <a:ext cx="9744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5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24" y="0"/>
            <a:ext cx="96497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62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49" y="-12409"/>
            <a:ext cx="9697985" cy="68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56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68" y="0"/>
            <a:ext cx="9937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84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1" y="0"/>
            <a:ext cx="9577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0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8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66" y="0"/>
            <a:ext cx="9713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84" y="0"/>
            <a:ext cx="968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2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37" y="0"/>
            <a:ext cx="9591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-18954"/>
            <a:ext cx="9764785" cy="68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02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1886</Words>
  <Application>Microsoft Office PowerPoint</Application>
  <PresentationFormat>Widescreen</PresentationFormat>
  <Paragraphs>124</Paragraphs>
  <Slides>53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38</cp:revision>
  <dcterms:created xsi:type="dcterms:W3CDTF">2020-09-24T15:31:13Z</dcterms:created>
  <dcterms:modified xsi:type="dcterms:W3CDTF">2020-09-26T04:59:36Z</dcterms:modified>
</cp:coreProperties>
</file>